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312" r:id="rId9"/>
    <p:sldId id="314" r:id="rId10"/>
    <p:sldId id="316" r:id="rId11"/>
    <p:sldId id="317" r:id="rId12"/>
    <p:sldId id="318" r:id="rId13"/>
    <p:sldId id="319" r:id="rId14"/>
    <p:sldId id="320" r:id="rId15"/>
    <p:sldId id="281" r:id="rId16"/>
    <p:sldId id="282" r:id="rId17"/>
    <p:sldId id="300" r:id="rId18"/>
    <p:sldId id="301" r:id="rId19"/>
    <p:sldId id="302" r:id="rId20"/>
    <p:sldId id="303" r:id="rId21"/>
    <p:sldId id="304" r:id="rId22"/>
    <p:sldId id="272" r:id="rId23"/>
    <p:sldId id="283" r:id="rId24"/>
    <p:sldId id="309" r:id="rId25"/>
    <p:sldId id="285" r:id="rId26"/>
    <p:sldId id="286" r:id="rId27"/>
    <p:sldId id="287" r:id="rId28"/>
    <p:sldId id="292" r:id="rId29"/>
    <p:sldId id="293" r:id="rId30"/>
    <p:sldId id="289" r:id="rId31"/>
    <p:sldId id="295" r:id="rId3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472" autoAdjust="0"/>
    <p:restoredTop sz="94628" autoAdjust="0"/>
  </p:normalViewPr>
  <p:slideViewPr>
    <p:cSldViewPr>
      <p:cViewPr>
        <p:scale>
          <a:sx n="75" d="100"/>
          <a:sy n="75" d="100"/>
        </p:scale>
        <p:origin x="-2700" y="-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30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23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23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934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1"/>
            <a:ext cx="8230054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CC3A5-FF1D-4FFF-9084-1F29FE32D1B4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AE958-E8B0-4547-8BA7-43AA37D68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Юсупмагомедов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Н.И.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(8937 )199 99 91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368048, РД, МР «Хасавюртовский район», с.Новый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Костек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352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62" tIns="41281" rIns="82562" bIns="41281" anchor="ctr"/>
          <a:lstStyle/>
          <a:p>
            <a:pPr algn="ctr" defTabSz="1542494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2494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СОШ» с. </a:t>
            </a:r>
            <a:r>
              <a:rPr lang="ru-RU" sz="16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Новокостек</a:t>
            </a: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2494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graphicFrame>
        <p:nvGraphicFramePr>
          <p:cNvPr id="32793" name="Object 25"/>
          <p:cNvGraphicFramePr>
            <a:graphicFrameLocks noChangeAspect="1"/>
          </p:cNvGraphicFramePr>
          <p:nvPr/>
        </p:nvGraphicFramePr>
        <p:xfrm>
          <a:off x="252048" y="908052"/>
          <a:ext cx="8639908" cy="5807075"/>
        </p:xfrm>
        <a:graphic>
          <a:graphicData uri="http://schemas.openxmlformats.org/presentationml/2006/ole">
            <p:oleObj spid="_x0000_s28674" name="Visio" r:id="rId3" imgW="30354888" imgH="21961230" progId="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596744" y="1928802"/>
            <a:ext cx="1332992" cy="369300"/>
          </a:xfrm>
          <a:prstGeom prst="rect">
            <a:avLst/>
          </a:prstGeom>
        </p:spPr>
        <p:txBody>
          <a:bodyPr wrap="none" lIns="91407" tIns="45704" rIns="91407" bIns="45704">
            <a:spAutoFit/>
          </a:bodyPr>
          <a:lstStyle/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Корпус №1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91545" y="3702610"/>
            <a:ext cx="1332992" cy="369300"/>
          </a:xfrm>
          <a:prstGeom prst="rect">
            <a:avLst/>
          </a:prstGeom>
        </p:spPr>
        <p:txBody>
          <a:bodyPr wrap="none" lIns="91407" tIns="45704" rIns="91407" bIns="45704">
            <a:spAutoFit/>
          </a:bodyPr>
          <a:lstStyle/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Корпус №2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64684" y="5286388"/>
            <a:ext cx="1332992" cy="369300"/>
          </a:xfrm>
          <a:prstGeom prst="rect">
            <a:avLst/>
          </a:prstGeom>
        </p:spPr>
        <p:txBody>
          <a:bodyPr wrap="none" lIns="91407" tIns="45704" rIns="91407" bIns="45704">
            <a:spAutoFit/>
          </a:bodyPr>
          <a:lstStyle/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Корпус №3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4473" y="1643052"/>
            <a:ext cx="1521014" cy="646298"/>
          </a:xfrm>
          <a:prstGeom prst="rect">
            <a:avLst/>
          </a:prstGeom>
        </p:spPr>
        <p:txBody>
          <a:bodyPr wrap="square" lIns="91407" tIns="45704" rIns="91407" bIns="45704">
            <a:spAutoFit/>
          </a:bodyPr>
          <a:lstStyle/>
          <a:p>
            <a:pPr algn="ctr"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Библиотека                и классные помещения</a:t>
            </a:r>
            <a:endParaRPr lang="ru-RU" sz="12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9662" y="2500308"/>
            <a:ext cx="1521014" cy="461633"/>
          </a:xfrm>
          <a:prstGeom prst="rect">
            <a:avLst/>
          </a:prstGeom>
        </p:spPr>
        <p:txBody>
          <a:bodyPr wrap="square" lIns="91407" tIns="45704" rIns="91407" bIns="45704">
            <a:spAutoFit/>
          </a:bodyPr>
          <a:lstStyle/>
          <a:p>
            <a:pPr algn="ctr"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Лаборатория и мастерская</a:t>
            </a:r>
            <a:endParaRPr lang="ru-RU" sz="12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 descr="C:\Users\Comp\Desktop\План эвакуации  2-го корпуса  Новокостек СОШ.jpg"/>
          <p:cNvPicPr>
            <a:picLocks noChangeAspect="1" noChangeArrowheads="1"/>
          </p:cNvPicPr>
          <p:nvPr/>
        </p:nvPicPr>
        <p:blipFill>
          <a:blip r:embed="rId2" cstate="print"/>
          <a:srcRect t="11627" r="36108" b="10980"/>
          <a:stretch>
            <a:fillRect/>
          </a:stretch>
        </p:blipFill>
        <p:spPr bwMode="auto">
          <a:xfrm>
            <a:off x="2" y="0"/>
            <a:ext cx="9906001" cy="6858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352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62" tIns="41281" rIns="82562" bIns="41281" anchor="ctr"/>
          <a:lstStyle/>
          <a:p>
            <a:pPr algn="ctr" defTabSz="1542494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2494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СОШ» с. </a:t>
            </a:r>
            <a:r>
              <a:rPr lang="ru-RU" sz="16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Новокостек</a:t>
            </a: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1542494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1-го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корпуса)</a:t>
            </a:r>
          </a:p>
        </p:txBody>
      </p:sp>
      <p:pic>
        <p:nvPicPr>
          <p:cNvPr id="65538" name="Picture 2" descr="C:\Users\Comp\Desktop\План эвакуации  1-го корпуса  Новокостек СОШ.jpg"/>
          <p:cNvPicPr>
            <a:picLocks noChangeAspect="1" noChangeArrowheads="1"/>
          </p:cNvPicPr>
          <p:nvPr/>
        </p:nvPicPr>
        <p:blipFill>
          <a:blip r:embed="rId2" cstate="print"/>
          <a:srcRect t="10965" r="36108" b="11223"/>
          <a:stretch>
            <a:fillRect/>
          </a:stretch>
        </p:blipFill>
        <p:spPr bwMode="auto">
          <a:xfrm>
            <a:off x="14701" y="928694"/>
            <a:ext cx="9107351" cy="5929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Comp\Desktop\План эвакуации  3-го корпуса  Новокостек СОШ.jpg"/>
          <p:cNvPicPr>
            <a:picLocks noChangeAspect="1" noChangeArrowheads="1"/>
          </p:cNvPicPr>
          <p:nvPr/>
        </p:nvPicPr>
        <p:blipFill>
          <a:blip r:embed="rId2" cstate="print"/>
          <a:srcRect t="11627" r="36108" b="10980"/>
          <a:stretch>
            <a:fillRect/>
          </a:stretch>
        </p:blipFill>
        <p:spPr bwMode="auto">
          <a:xfrm>
            <a:off x="-476288" y="0"/>
            <a:ext cx="9906000" cy="7000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352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62" tIns="41281" rIns="82562" bIns="41281" anchor="ctr"/>
          <a:lstStyle/>
          <a:p>
            <a:pPr algn="ctr" defTabSz="1542494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2494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СОШ» с. </a:t>
            </a:r>
            <a:r>
              <a:rPr lang="ru-RU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Новый </a:t>
            </a:r>
            <a:r>
              <a:rPr lang="ru-RU" sz="16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Костек</a:t>
            </a:r>
            <a:r>
              <a:rPr lang="ru-RU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u="sng" dirty="0">
              <a:latin typeface="Times New Roman" pitchFamily="18" charset="0"/>
              <a:cs typeface="Times New Roman" pitchFamily="18" charset="0"/>
            </a:endParaRPr>
          </a:p>
          <a:p>
            <a:pPr algn="ctr" defTabSz="1542494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grpSp>
        <p:nvGrpSpPr>
          <p:cNvPr id="23" name="Группа 2"/>
          <p:cNvGrpSpPr>
            <a:grpSpLocks/>
          </p:cNvGrpSpPr>
          <p:nvPr/>
        </p:nvGrpSpPr>
        <p:grpSpPr bwMode="auto">
          <a:xfrm>
            <a:off x="5103936" y="1123950"/>
            <a:ext cx="3853962" cy="2520950"/>
            <a:chOff x="2513013" y="3216275"/>
            <a:chExt cx="7945437" cy="4387856"/>
          </a:xfrm>
        </p:grpSpPr>
        <p:sp>
          <p:nvSpPr>
            <p:cNvPr id="2" name="Прямоугольник 19"/>
            <p:cNvSpPr/>
            <p:nvPr/>
          </p:nvSpPr>
          <p:spPr>
            <a:xfrm>
              <a:off x="2513013" y="3216275"/>
              <a:ext cx="7945437" cy="438509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53400">
                <a:defRPr/>
              </a:pPr>
              <a:endParaRPr lang="ru-RU" dirty="0"/>
            </a:p>
          </p:txBody>
        </p:sp>
        <p:grpSp>
          <p:nvGrpSpPr>
            <p:cNvPr id="28" name="Группа 109"/>
            <p:cNvGrpSpPr>
              <a:grpSpLocks/>
            </p:cNvGrpSpPr>
            <p:nvPr/>
          </p:nvGrpSpPr>
          <p:grpSpPr bwMode="auto">
            <a:xfrm>
              <a:off x="2514599" y="3217855"/>
              <a:ext cx="7918461" cy="4386276"/>
              <a:chOff x="11012486" y="4158876"/>
              <a:chExt cx="715985" cy="324039"/>
            </a:xfrm>
          </p:grpSpPr>
          <p:cxnSp>
            <p:nvCxnSpPr>
              <p:cNvPr id="3" name="Прямая соединительная линия 21"/>
              <p:cNvCxnSpPr/>
              <p:nvPr/>
            </p:nvCxnSpPr>
            <p:spPr>
              <a:xfrm rot="16200000" flipH="1">
                <a:off x="11370599" y="4161181"/>
                <a:ext cx="0" cy="31441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" name="Прямая соединительная линия 23"/>
              <p:cNvCxnSpPr/>
              <p:nvPr/>
            </p:nvCxnSpPr>
            <p:spPr>
              <a:xfrm rot="16200000">
                <a:off x="11547048" y="4137262"/>
                <a:ext cx="159832" cy="20323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5" name="Прямая соединительная линия 24"/>
              <p:cNvCxnSpPr/>
              <p:nvPr/>
            </p:nvCxnSpPr>
            <p:spPr>
              <a:xfrm flipH="1" flipV="1">
                <a:off x="11527805" y="4318388"/>
                <a:ext cx="200776" cy="16452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6" name="Прямая соединительная линия 25"/>
              <p:cNvCxnSpPr/>
              <p:nvPr/>
            </p:nvCxnSpPr>
            <p:spPr>
              <a:xfrm flipH="1" flipV="1">
                <a:off x="11012616" y="4158963"/>
                <a:ext cx="200776" cy="159424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7" name="Прямая соединительная линия 26"/>
              <p:cNvCxnSpPr/>
              <p:nvPr/>
            </p:nvCxnSpPr>
            <p:spPr>
              <a:xfrm flipV="1">
                <a:off x="11012616" y="4318388"/>
                <a:ext cx="200776" cy="16452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29" name="Группа 2"/>
          <p:cNvGrpSpPr>
            <a:grpSpLocks/>
          </p:cNvGrpSpPr>
          <p:nvPr/>
        </p:nvGrpSpPr>
        <p:grpSpPr bwMode="auto">
          <a:xfrm>
            <a:off x="5103936" y="1125538"/>
            <a:ext cx="3853962" cy="2520950"/>
            <a:chOff x="2513013" y="3216275"/>
            <a:chExt cx="7945437" cy="4387856"/>
          </a:xfrm>
        </p:grpSpPr>
        <p:sp>
          <p:nvSpPr>
            <p:cNvPr id="8" name="Прямоугольник 19"/>
            <p:cNvSpPr/>
            <p:nvPr/>
          </p:nvSpPr>
          <p:spPr>
            <a:xfrm>
              <a:off x="2513013" y="3216275"/>
              <a:ext cx="7945437" cy="438509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53400">
                <a:defRPr/>
              </a:pPr>
              <a:endParaRPr lang="ru-RU" dirty="0"/>
            </a:p>
          </p:txBody>
        </p:sp>
        <p:grpSp>
          <p:nvGrpSpPr>
            <p:cNvPr id="30" name="Группа 109"/>
            <p:cNvGrpSpPr>
              <a:grpSpLocks/>
            </p:cNvGrpSpPr>
            <p:nvPr/>
          </p:nvGrpSpPr>
          <p:grpSpPr bwMode="auto">
            <a:xfrm>
              <a:off x="2514599" y="3217855"/>
              <a:ext cx="7918461" cy="4386276"/>
              <a:chOff x="11012486" y="4158876"/>
              <a:chExt cx="715985" cy="324039"/>
            </a:xfrm>
          </p:grpSpPr>
          <p:cxnSp>
            <p:nvCxnSpPr>
              <p:cNvPr id="9" name="Прямая соединительная линия 21"/>
              <p:cNvCxnSpPr/>
              <p:nvPr/>
            </p:nvCxnSpPr>
            <p:spPr>
              <a:xfrm rot="16200000" flipH="1">
                <a:off x="11370599" y="4161181"/>
                <a:ext cx="0" cy="31441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0" name="Прямая соединительная линия 23"/>
              <p:cNvCxnSpPr/>
              <p:nvPr/>
            </p:nvCxnSpPr>
            <p:spPr>
              <a:xfrm rot="16200000">
                <a:off x="11547048" y="4137262"/>
                <a:ext cx="159833" cy="20323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1" name="Прямая соединительная линия 24"/>
              <p:cNvCxnSpPr/>
              <p:nvPr/>
            </p:nvCxnSpPr>
            <p:spPr>
              <a:xfrm flipH="1" flipV="1">
                <a:off x="11527805" y="4318388"/>
                <a:ext cx="200776" cy="16452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2" name="Прямая соединительная линия 25"/>
              <p:cNvCxnSpPr/>
              <p:nvPr/>
            </p:nvCxnSpPr>
            <p:spPr>
              <a:xfrm flipH="1" flipV="1">
                <a:off x="11012616" y="4158963"/>
                <a:ext cx="200776" cy="159424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3" name="Прямая соединительная линия 26"/>
              <p:cNvCxnSpPr/>
              <p:nvPr/>
            </p:nvCxnSpPr>
            <p:spPr>
              <a:xfrm flipV="1">
                <a:off x="11012616" y="4318388"/>
                <a:ext cx="200776" cy="16452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31" name="Группа 2"/>
          <p:cNvGrpSpPr>
            <a:grpSpLocks/>
          </p:cNvGrpSpPr>
          <p:nvPr/>
        </p:nvGrpSpPr>
        <p:grpSpPr bwMode="auto">
          <a:xfrm>
            <a:off x="184641" y="1123950"/>
            <a:ext cx="3853962" cy="2520950"/>
            <a:chOff x="2513013" y="3216275"/>
            <a:chExt cx="7945437" cy="4387856"/>
          </a:xfrm>
        </p:grpSpPr>
        <p:sp>
          <p:nvSpPr>
            <p:cNvPr id="14" name="Прямоугольник 19"/>
            <p:cNvSpPr/>
            <p:nvPr/>
          </p:nvSpPr>
          <p:spPr>
            <a:xfrm>
              <a:off x="2513013" y="3216275"/>
              <a:ext cx="7945437" cy="438509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53400">
                <a:defRPr/>
              </a:pPr>
              <a:endParaRPr lang="ru-RU" dirty="0"/>
            </a:p>
          </p:txBody>
        </p:sp>
        <p:grpSp>
          <p:nvGrpSpPr>
            <p:cNvPr id="36864" name="Группа 109"/>
            <p:cNvGrpSpPr>
              <a:grpSpLocks/>
            </p:cNvGrpSpPr>
            <p:nvPr/>
          </p:nvGrpSpPr>
          <p:grpSpPr bwMode="auto">
            <a:xfrm>
              <a:off x="2514599" y="3217855"/>
              <a:ext cx="7918461" cy="4386276"/>
              <a:chOff x="11012486" y="4158876"/>
              <a:chExt cx="715985" cy="324039"/>
            </a:xfrm>
          </p:grpSpPr>
          <p:cxnSp>
            <p:nvCxnSpPr>
              <p:cNvPr id="15" name="Прямая соединительная линия 21"/>
              <p:cNvCxnSpPr/>
              <p:nvPr/>
            </p:nvCxnSpPr>
            <p:spPr>
              <a:xfrm rot="16200000" flipH="1">
                <a:off x="11370599" y="4161181"/>
                <a:ext cx="0" cy="31441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6" name="Прямая соединительная линия 23"/>
              <p:cNvCxnSpPr/>
              <p:nvPr/>
            </p:nvCxnSpPr>
            <p:spPr>
              <a:xfrm rot="16200000">
                <a:off x="11547048" y="4137262"/>
                <a:ext cx="159832" cy="20323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7" name="Прямая соединительная линия 24"/>
              <p:cNvCxnSpPr/>
              <p:nvPr/>
            </p:nvCxnSpPr>
            <p:spPr>
              <a:xfrm flipH="1" flipV="1">
                <a:off x="11527805" y="4318388"/>
                <a:ext cx="200776" cy="16452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8" name="Прямая соединительная линия 25"/>
              <p:cNvCxnSpPr/>
              <p:nvPr/>
            </p:nvCxnSpPr>
            <p:spPr>
              <a:xfrm flipH="1" flipV="1">
                <a:off x="11012616" y="4158963"/>
                <a:ext cx="200776" cy="159424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1" name="Прямая соединительная линия 26"/>
              <p:cNvCxnSpPr/>
              <p:nvPr/>
            </p:nvCxnSpPr>
            <p:spPr>
              <a:xfrm flipV="1">
                <a:off x="11012616" y="4318388"/>
                <a:ext cx="200776" cy="16452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36865" name="Группа 2"/>
          <p:cNvGrpSpPr>
            <a:grpSpLocks/>
          </p:cNvGrpSpPr>
          <p:nvPr/>
        </p:nvGrpSpPr>
        <p:grpSpPr bwMode="auto">
          <a:xfrm>
            <a:off x="2710963" y="3860800"/>
            <a:ext cx="3853962" cy="2520950"/>
            <a:chOff x="2513013" y="3216275"/>
            <a:chExt cx="7945437" cy="438785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16275"/>
              <a:ext cx="7945437" cy="438509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53400">
                <a:defRPr/>
              </a:pPr>
              <a:endParaRPr lang="ru-RU" dirty="0"/>
            </a:p>
          </p:txBody>
        </p:sp>
        <p:grpSp>
          <p:nvGrpSpPr>
            <p:cNvPr id="36866" name="Группа 109"/>
            <p:cNvGrpSpPr>
              <a:grpSpLocks/>
            </p:cNvGrpSpPr>
            <p:nvPr/>
          </p:nvGrpSpPr>
          <p:grpSpPr bwMode="auto">
            <a:xfrm>
              <a:off x="2514599" y="3217855"/>
              <a:ext cx="7918461" cy="4386276"/>
              <a:chOff x="11012486" y="4158876"/>
              <a:chExt cx="715985" cy="324039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599" y="4161181"/>
                <a:ext cx="0" cy="31441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16200000">
                <a:off x="11547048" y="4137262"/>
                <a:ext cx="159832" cy="20323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805" y="4318388"/>
                <a:ext cx="200776" cy="16452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616" y="4158963"/>
                <a:ext cx="200776" cy="159424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616" y="4318388"/>
                <a:ext cx="200776" cy="16452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sp>
        <p:nvSpPr>
          <p:cNvPr id="36870" name="Rectangle 36"/>
          <p:cNvSpPr>
            <a:spLocks noChangeArrowheads="1"/>
          </p:cNvSpPr>
          <p:nvPr/>
        </p:nvSpPr>
        <p:spPr bwMode="auto">
          <a:xfrm>
            <a:off x="1381860" y="3716338"/>
            <a:ext cx="1278488" cy="36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pPr defTabSz="914070"/>
            <a:r>
              <a:rPr lang="ru-RU" dirty="0"/>
              <a:t>Корпус №1</a:t>
            </a:r>
          </a:p>
        </p:txBody>
      </p:sp>
      <p:sp>
        <p:nvSpPr>
          <p:cNvPr id="36871" name="Rectangle 37"/>
          <p:cNvSpPr>
            <a:spLocks noChangeArrowheads="1"/>
          </p:cNvSpPr>
          <p:nvPr/>
        </p:nvSpPr>
        <p:spPr bwMode="auto">
          <a:xfrm>
            <a:off x="6632332" y="3716338"/>
            <a:ext cx="1329104" cy="36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7" tIns="45704" rIns="91407" bIns="45704">
            <a:spAutoFit/>
          </a:bodyPr>
          <a:lstStyle/>
          <a:p>
            <a:pPr defTabSz="914070"/>
            <a:r>
              <a:rPr lang="ru-RU" dirty="0"/>
              <a:t>Корпус №2</a:t>
            </a:r>
          </a:p>
        </p:txBody>
      </p:sp>
      <p:sp>
        <p:nvSpPr>
          <p:cNvPr id="36872" name="Rectangle 38"/>
          <p:cNvSpPr>
            <a:spLocks noChangeArrowheads="1"/>
          </p:cNvSpPr>
          <p:nvPr/>
        </p:nvSpPr>
        <p:spPr bwMode="auto">
          <a:xfrm>
            <a:off x="4012223" y="6381751"/>
            <a:ext cx="1689589" cy="36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7" tIns="45704" rIns="91407" bIns="45704">
            <a:spAutoFit/>
          </a:bodyPr>
          <a:lstStyle/>
          <a:p>
            <a:pPr defTabSz="914070"/>
            <a:r>
              <a:rPr lang="ru-RU" dirty="0"/>
              <a:t>Корпус №3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 ЧС природного характера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75; детей 1068 чел.; больных –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3; детей 0 чел.; больных –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Одноэтажное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* 15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/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=""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«Гранд магистр 4». Сигнал выведен на улицу и передается в ПЧ-34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(нуждается в реконструкции/находится в аварийном состоянии)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соответствует/ не 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306233053"/>
              </p:ext>
            </p:extLst>
          </p:nvPr>
        </p:nvGraphicFramePr>
        <p:xfrm>
          <a:off x="200086" y="1134034"/>
          <a:ext cx="8743829" cy="4892904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27.02.2017г -28.02.2017г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и ПР № 8 по Хасавюртовскому району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Постановление Правительство РФ от.25.04.2012г</a:t>
                      </a:r>
                    </a:p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390, ФЗ от 22.07.2008г № 123-ФЗ</a:t>
                      </a:r>
                    </a:p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04.04.2018г – 05.04.2018г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и ПР № 8 по г.Хасавюрт Хасавюртовскому ,Новолакскому и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Казбековскому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районам 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Постановление Правительство РФ от.25.04.2012г</a:t>
                      </a:r>
                    </a:p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390, ФЗ от 22.07.2008г № 123-Ф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6760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24984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=""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олилиния 63"/>
          <p:cNvSpPr/>
          <p:nvPr/>
        </p:nvSpPr>
        <p:spPr bwMode="auto">
          <a:xfrm rot="5400000">
            <a:off x="13152492" y="1442355"/>
            <a:ext cx="4264706" cy="5995081"/>
          </a:xfrm>
          <a:custGeom>
            <a:avLst/>
            <a:gdLst>
              <a:gd name="connsiteX0" fmla="*/ 0 w 3696101"/>
              <a:gd name="connsiteY0" fmla="*/ 125128 h 5091764"/>
              <a:gd name="connsiteX1" fmla="*/ 2666198 w 3696101"/>
              <a:gd name="connsiteY1" fmla="*/ 0 h 5091764"/>
              <a:gd name="connsiteX2" fmla="*/ 3320716 w 3696101"/>
              <a:gd name="connsiteY2" fmla="*/ 510138 h 5091764"/>
              <a:gd name="connsiteX3" fmla="*/ 3195587 w 3696101"/>
              <a:gd name="connsiteY3" fmla="*/ 2223435 h 5091764"/>
              <a:gd name="connsiteX4" fmla="*/ 3532472 w 3696101"/>
              <a:gd name="connsiteY4" fmla="*/ 2261936 h 5091764"/>
              <a:gd name="connsiteX5" fmla="*/ 3416968 w 3696101"/>
              <a:gd name="connsiteY5" fmla="*/ 3128210 h 5091764"/>
              <a:gd name="connsiteX6" fmla="*/ 2810577 w 3696101"/>
              <a:gd name="connsiteY6" fmla="*/ 3060833 h 5091764"/>
              <a:gd name="connsiteX7" fmla="*/ 2800952 w 3696101"/>
              <a:gd name="connsiteY7" fmla="*/ 3272589 h 5091764"/>
              <a:gd name="connsiteX8" fmla="*/ 3696101 w 3696101"/>
              <a:gd name="connsiteY8" fmla="*/ 3378467 h 5091764"/>
              <a:gd name="connsiteX9" fmla="*/ 3051208 w 3696101"/>
              <a:gd name="connsiteY9" fmla="*/ 5082138 h 5091764"/>
              <a:gd name="connsiteX10" fmla="*/ 2781701 w 3696101"/>
              <a:gd name="connsiteY10" fmla="*/ 5091764 h 5091764"/>
              <a:gd name="connsiteX11" fmla="*/ 2598821 w 3696101"/>
              <a:gd name="connsiteY11" fmla="*/ 5091764 h 5091764"/>
              <a:gd name="connsiteX12" fmla="*/ 77002 w 3696101"/>
              <a:gd name="connsiteY12" fmla="*/ 4822256 h 5091764"/>
              <a:gd name="connsiteX13" fmla="*/ 0 w 3696101"/>
              <a:gd name="connsiteY13" fmla="*/ 125128 h 509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96101" h="5091764">
                <a:moveTo>
                  <a:pt x="0" y="125128"/>
                </a:moveTo>
                <a:lnTo>
                  <a:pt x="2666198" y="0"/>
                </a:lnTo>
                <a:lnTo>
                  <a:pt x="3320716" y="510138"/>
                </a:lnTo>
                <a:lnTo>
                  <a:pt x="3195587" y="2223435"/>
                </a:lnTo>
                <a:lnTo>
                  <a:pt x="3532472" y="2261936"/>
                </a:lnTo>
                <a:lnTo>
                  <a:pt x="3416968" y="3128210"/>
                </a:lnTo>
                <a:lnTo>
                  <a:pt x="2810577" y="3060833"/>
                </a:lnTo>
                <a:lnTo>
                  <a:pt x="2800952" y="3272589"/>
                </a:lnTo>
                <a:lnTo>
                  <a:pt x="3696101" y="3378467"/>
                </a:lnTo>
                <a:lnTo>
                  <a:pt x="3051208" y="5082138"/>
                </a:lnTo>
                <a:lnTo>
                  <a:pt x="2781701" y="5091764"/>
                </a:lnTo>
                <a:lnTo>
                  <a:pt x="2598821" y="5091764"/>
                </a:lnTo>
                <a:lnTo>
                  <a:pt x="77002" y="4822256"/>
                </a:lnTo>
                <a:lnTo>
                  <a:pt x="0" y="125128"/>
                </a:lnTo>
                <a:close/>
              </a:path>
            </a:pathLst>
          </a:custGeom>
          <a:noFill/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Полилиния 64"/>
          <p:cNvSpPr/>
          <p:nvPr/>
        </p:nvSpPr>
        <p:spPr bwMode="auto">
          <a:xfrm rot="5400000">
            <a:off x="13509681" y="1728108"/>
            <a:ext cx="4264706" cy="5995079"/>
          </a:xfrm>
          <a:custGeom>
            <a:avLst/>
            <a:gdLst>
              <a:gd name="connsiteX0" fmla="*/ 0 w 3696101"/>
              <a:gd name="connsiteY0" fmla="*/ 125128 h 5091764"/>
              <a:gd name="connsiteX1" fmla="*/ 2666198 w 3696101"/>
              <a:gd name="connsiteY1" fmla="*/ 0 h 5091764"/>
              <a:gd name="connsiteX2" fmla="*/ 3320716 w 3696101"/>
              <a:gd name="connsiteY2" fmla="*/ 510138 h 5091764"/>
              <a:gd name="connsiteX3" fmla="*/ 3195587 w 3696101"/>
              <a:gd name="connsiteY3" fmla="*/ 2223435 h 5091764"/>
              <a:gd name="connsiteX4" fmla="*/ 3532472 w 3696101"/>
              <a:gd name="connsiteY4" fmla="*/ 2261936 h 5091764"/>
              <a:gd name="connsiteX5" fmla="*/ 3416968 w 3696101"/>
              <a:gd name="connsiteY5" fmla="*/ 3128210 h 5091764"/>
              <a:gd name="connsiteX6" fmla="*/ 2810577 w 3696101"/>
              <a:gd name="connsiteY6" fmla="*/ 3060833 h 5091764"/>
              <a:gd name="connsiteX7" fmla="*/ 2800952 w 3696101"/>
              <a:gd name="connsiteY7" fmla="*/ 3272589 h 5091764"/>
              <a:gd name="connsiteX8" fmla="*/ 3696101 w 3696101"/>
              <a:gd name="connsiteY8" fmla="*/ 3378467 h 5091764"/>
              <a:gd name="connsiteX9" fmla="*/ 3051208 w 3696101"/>
              <a:gd name="connsiteY9" fmla="*/ 5082138 h 5091764"/>
              <a:gd name="connsiteX10" fmla="*/ 2781701 w 3696101"/>
              <a:gd name="connsiteY10" fmla="*/ 5091764 h 5091764"/>
              <a:gd name="connsiteX11" fmla="*/ 2598821 w 3696101"/>
              <a:gd name="connsiteY11" fmla="*/ 5091764 h 5091764"/>
              <a:gd name="connsiteX12" fmla="*/ 77002 w 3696101"/>
              <a:gd name="connsiteY12" fmla="*/ 4822256 h 5091764"/>
              <a:gd name="connsiteX13" fmla="*/ 0 w 3696101"/>
              <a:gd name="connsiteY13" fmla="*/ 125128 h 509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96101" h="5091764">
                <a:moveTo>
                  <a:pt x="0" y="125128"/>
                </a:moveTo>
                <a:lnTo>
                  <a:pt x="2666198" y="0"/>
                </a:lnTo>
                <a:lnTo>
                  <a:pt x="3320716" y="510138"/>
                </a:lnTo>
                <a:lnTo>
                  <a:pt x="3195587" y="2223435"/>
                </a:lnTo>
                <a:lnTo>
                  <a:pt x="3532472" y="2261936"/>
                </a:lnTo>
                <a:lnTo>
                  <a:pt x="3416968" y="3128210"/>
                </a:lnTo>
                <a:lnTo>
                  <a:pt x="2810577" y="3060833"/>
                </a:lnTo>
                <a:lnTo>
                  <a:pt x="2800952" y="3272589"/>
                </a:lnTo>
                <a:lnTo>
                  <a:pt x="3696101" y="3378467"/>
                </a:lnTo>
                <a:lnTo>
                  <a:pt x="3051208" y="5082138"/>
                </a:lnTo>
                <a:lnTo>
                  <a:pt x="2781701" y="5091764"/>
                </a:lnTo>
                <a:lnTo>
                  <a:pt x="2598821" y="5091764"/>
                </a:lnTo>
                <a:lnTo>
                  <a:pt x="77002" y="4822256"/>
                </a:lnTo>
                <a:lnTo>
                  <a:pt x="0" y="125128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0" name="Прямая соединительная линия 149"/>
          <p:cNvCxnSpPr>
            <a:endCxn id="65" idx="10"/>
          </p:cNvCxnSpPr>
          <p:nvPr/>
        </p:nvCxnSpPr>
        <p:spPr bwMode="auto">
          <a:xfrm rot="5400000">
            <a:off x="12516359" y="5670777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 bwMode="auto">
          <a:xfrm rot="5400000">
            <a:off x="12511847" y="5461012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 bwMode="auto">
          <a:xfrm rot="5400000">
            <a:off x="12517516" y="5710476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 bwMode="auto">
          <a:xfrm rot="5400000">
            <a:off x="12510145" y="5486525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graphicFrame>
        <p:nvGraphicFramePr>
          <p:cNvPr id="44033" name="Object 1"/>
          <p:cNvGraphicFramePr>
            <a:graphicFrameLocks noChangeAspect="1"/>
          </p:cNvGraphicFramePr>
          <p:nvPr/>
        </p:nvGraphicFramePr>
        <p:xfrm>
          <a:off x="2643174" y="1428736"/>
          <a:ext cx="3786214" cy="4889520"/>
        </p:xfrm>
        <a:graphic>
          <a:graphicData uri="http://schemas.openxmlformats.org/presentationml/2006/ole">
            <p:oleObj spid="_x0000_s44033" name="PDF" r:id="rId3" imgW="0" imgH="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56461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537920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825154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=""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45764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75792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=""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безопасности)</a:t>
            </a:r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785786" y="1397000"/>
          <a:ext cx="3357585" cy="4818082"/>
        </p:xfrm>
        <a:graphic>
          <a:graphicData uri="http://schemas.openxmlformats.org/presentationml/2006/ole">
            <p:oleObj spid="_x0000_s33794" name="PDF" r:id="rId3" imgW="0" imgH="0" progId="">
              <p:embed/>
            </p:oleObj>
          </a:graphicData>
        </a:graphic>
      </p:graphicFrame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5000628" y="1428736"/>
          <a:ext cx="3214710" cy="4564066"/>
        </p:xfrm>
        <a:graphic>
          <a:graphicData uri="http://schemas.openxmlformats.org/presentationml/2006/ole">
            <p:oleObj spid="_x0000_s33795" name="PDF" r:id="rId4" imgW="0" imgH="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86267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36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37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060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061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=""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2"/>
            <a:ext cx="9144000" cy="89852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62" tIns="41281" rIns="82562" bIns="41281" anchor="ctr"/>
          <a:lstStyle/>
          <a:p>
            <a:pPr algn="ctr" defTabSz="1542494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2494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6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СОШ» с. </a:t>
            </a:r>
            <a:r>
              <a:rPr lang="ru-RU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Новый </a:t>
            </a:r>
            <a:r>
              <a:rPr lang="ru-RU" sz="16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Костек</a:t>
            </a:r>
            <a:r>
              <a:rPr lang="ru-RU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u="sng" dirty="0">
              <a:latin typeface="Times New Roman" pitchFamily="18" charset="0"/>
              <a:cs typeface="Times New Roman" pitchFamily="18" charset="0"/>
            </a:endParaRPr>
          </a:p>
          <a:p>
            <a:pPr algn="ctr" defTabSz="1542494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pic>
        <p:nvPicPr>
          <p:cNvPr id="30723" name="Picture 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641" y="260350"/>
            <a:ext cx="1058008" cy="554038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24" name="Picture 3" descr="https://upload.wikimedia.org/wikipedia/commons/thumb/5/55/WMA_button2b.png/17px-WMA_button2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149469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4" cstate="print"/>
          <a:srcRect t="10001" r="626" b="5000"/>
          <a:stretch>
            <a:fillRect/>
          </a:stretch>
        </p:blipFill>
        <p:spPr bwMode="auto">
          <a:xfrm>
            <a:off x="0" y="85725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Выноска 1 197"/>
          <p:cNvSpPr>
            <a:spLocks/>
          </p:cNvSpPr>
          <p:nvPr/>
        </p:nvSpPr>
        <p:spPr bwMode="auto">
          <a:xfrm>
            <a:off x="0" y="908052"/>
            <a:ext cx="3043604" cy="1376363"/>
          </a:xfrm>
          <a:prstGeom prst="borderCallout1">
            <a:avLst>
              <a:gd name="adj1" fmla="val 99655"/>
              <a:gd name="adj2" fmla="val 101386"/>
              <a:gd name="adj3" fmla="val 147588"/>
              <a:gd name="adj4" fmla="val 270679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281" tIns="34141" rIns="68281" bIns="34141" anchor="ctr"/>
          <a:lstStyle/>
          <a:p>
            <a:pPr algn="ctr"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0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Новокостексая</a:t>
            </a: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СОШ»  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368048 РД,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Хасавюртовский район с .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Новый </a:t>
            </a:r>
            <a:r>
              <a:rPr lang="ru-RU" sz="1000" b="1" dirty="0" err="1" smtClean="0">
                <a:latin typeface="Times New Roman" pitchFamily="18" charset="0"/>
                <a:cs typeface="Times New Roman" pitchFamily="18" charset="0"/>
              </a:rPr>
              <a:t>Костек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b="1" dirty="0" err="1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novokostekschooi@mail.ru</a:t>
            </a:r>
            <a:endParaRPr lang="ru-RU" sz="1000" b="1" u="sng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b="1" dirty="0" err="1"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/>
              <a:t>8-937-199 99 91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Глава поселковой администрации с.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Новый </a:t>
            </a:r>
            <a:r>
              <a:rPr lang="ru-RU" sz="1000" b="1" dirty="0" err="1" smtClean="0">
                <a:latin typeface="Times New Roman" pitchFamily="18" charset="0"/>
                <a:cs typeface="Times New Roman" pitchFamily="18" charset="0"/>
              </a:rPr>
              <a:t>Костек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000" b="1" dirty="0" err="1"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8-928-062-87-00                                                 </a:t>
            </a:r>
            <a:r>
              <a:rPr lang="ru-RU" sz="1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Главный врач больницы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– с.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Новый </a:t>
            </a:r>
            <a:r>
              <a:rPr lang="ru-RU" sz="1000" b="1" dirty="0" err="1" smtClean="0">
                <a:latin typeface="Times New Roman" pitchFamily="18" charset="0"/>
                <a:cs typeface="Times New Roman" pitchFamily="18" charset="0"/>
              </a:rPr>
              <a:t>Костек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b="1" dirty="0" err="1"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: 8928-565-14-32</a:t>
            </a:r>
          </a:p>
          <a:p>
            <a:pPr algn="ctr">
              <a:defRPr/>
            </a:pP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60021" y="2636838"/>
            <a:ext cx="578826" cy="79216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4" rIns="91407" bIns="45704" anchor="ctr"/>
          <a:lstStyle/>
          <a:p>
            <a:pPr algn="ctr" defTabSz="953400">
              <a:defRPr/>
            </a:pPr>
            <a:endParaRPr lang="ru-RU" dirty="0"/>
          </a:p>
        </p:txBody>
      </p:sp>
      <p:sp>
        <p:nvSpPr>
          <p:cNvPr id="30728" name="Выноска 1 197"/>
          <p:cNvSpPr>
            <a:spLocks/>
          </p:cNvSpPr>
          <p:nvPr/>
        </p:nvSpPr>
        <p:spPr bwMode="auto">
          <a:xfrm>
            <a:off x="7548199" y="928673"/>
            <a:ext cx="1595803" cy="720725"/>
          </a:xfrm>
          <a:prstGeom prst="borderCallout1">
            <a:avLst>
              <a:gd name="adj1" fmla="val 96648"/>
              <a:gd name="adj2" fmla="val 98833"/>
              <a:gd name="adj3" fmla="val 95296"/>
              <a:gd name="adj4" fmla="val 98509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281" tIns="34141" rIns="68281" bIns="34141" anchor="ctr"/>
          <a:lstStyle/>
          <a:p>
            <a:pPr algn="ctr"/>
            <a:endParaRPr lang="ru-RU" sz="1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9" name="Прямоугольник 19"/>
          <p:cNvSpPr>
            <a:spLocks noChangeArrowheads="1"/>
          </p:cNvSpPr>
          <p:nvPr/>
        </p:nvSpPr>
        <p:spPr bwMode="auto">
          <a:xfrm>
            <a:off x="7496908" y="947721"/>
            <a:ext cx="1647092" cy="64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7" tIns="45704" rIns="91407" bIns="45704">
            <a:spAutoFit/>
          </a:bodyPr>
          <a:lstStyle/>
          <a:p>
            <a:r>
              <a:rPr lang="pt-BR" u="sng">
                <a:solidFill>
                  <a:schemeClr val="hlink"/>
                </a:solidFill>
              </a:rPr>
              <a:t>43°20'11.56"С</a:t>
            </a:r>
            <a:r>
              <a:rPr lang="ru-RU">
                <a:solidFill>
                  <a:schemeClr val="hlink"/>
                </a:solidFill>
              </a:rPr>
              <a:t>     </a:t>
            </a:r>
            <a:r>
              <a:rPr lang="ru-RU" u="sng">
                <a:solidFill>
                  <a:schemeClr val="hlink"/>
                </a:solidFill>
              </a:rPr>
              <a:t>46°49'44.60"В</a:t>
            </a:r>
            <a:r>
              <a:rPr lang="pt-BR">
                <a:solidFill>
                  <a:schemeClr val="hlink"/>
                </a:solidFill>
              </a:rPr>
              <a:t> </a:t>
            </a:r>
            <a:endParaRPr lang="ru-RU">
              <a:solidFill>
                <a:schemeClr val="hlink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880" y="71414"/>
            <a:ext cx="109098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816" name="Group 72"/>
          <p:cNvGraphicFramePr>
            <a:graphicFrameLocks noGrp="1"/>
          </p:cNvGraphicFramePr>
          <p:nvPr/>
        </p:nvGraphicFramePr>
        <p:xfrm>
          <a:off x="2" y="5876926"/>
          <a:ext cx="9135207" cy="1158104"/>
        </p:xfrm>
        <a:graphic>
          <a:graphicData uri="http://schemas.openxmlformats.org/drawingml/2006/table">
            <a:tbl>
              <a:tblPr/>
              <a:tblGrid>
                <a:gridCol w="811823"/>
                <a:gridCol w="811823"/>
                <a:gridCol w="751743"/>
                <a:gridCol w="568569"/>
                <a:gridCol w="1002323"/>
                <a:gridCol w="836734"/>
                <a:gridCol w="1611923"/>
                <a:gridCol w="1607527"/>
                <a:gridCol w="1132742"/>
              </a:tblGrid>
              <a:tr h="162741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постр-ки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площ. компл.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учащихся / пед. персонала в здании (чел.)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1. 1992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2. 1976</a:t>
                      </a:r>
                    </a:p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3. 1957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                                 -                                 -                                 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</a:p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</a:p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                                          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3,7м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3,3м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36,2 * 16,05м</a:t>
                      </a:r>
                    </a:p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28,3 * 11,5м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15,8 * 11,5м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                          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581,01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325,45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</a:t>
                      </a:r>
                      <a:endParaRPr kumimoji="0" lang="ru-RU" sz="9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181,7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</a:t>
                      </a:r>
                      <a:r>
                        <a:rPr kumimoji="0" lang="ru-RU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1013/73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(общее кол-во)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0/2                                                                                                               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2</a:t>
                      </a:r>
                    </a:p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2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71500" marR="0" lvl="0" indent="-57150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1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                                                                     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352"/>
            <a:ext cx="9144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62" tIns="41281" rIns="82562" bIns="41281" anchor="ctr"/>
          <a:lstStyle/>
          <a:p>
            <a:pPr algn="ctr" defTabSz="1542494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2494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Новокостекская</a:t>
            </a: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СОШ» с. </a:t>
            </a:r>
            <a:r>
              <a:rPr lang="ru-RU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Новый </a:t>
            </a:r>
            <a:r>
              <a:rPr lang="ru-RU" sz="1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Костек</a:t>
            </a:r>
            <a:r>
              <a:rPr lang="ru-RU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u="sng" dirty="0">
              <a:latin typeface="Times New Roman" pitchFamily="18" charset="0"/>
              <a:cs typeface="Times New Roman" pitchFamily="18" charset="0"/>
            </a:endParaRPr>
          </a:p>
          <a:p>
            <a:pPr algn="ctr" defTabSz="1542494">
              <a:defRPr/>
            </a:pPr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согласования)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2494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  <p:pic>
        <p:nvPicPr>
          <p:cNvPr id="31780" name="Picture 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641" y="188913"/>
            <a:ext cx="1063869" cy="552450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8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656" y="2000252"/>
            <a:ext cx="728297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82" name="Picture 2"/>
          <p:cNvPicPr>
            <a:picLocks noChangeAspect="1" noChangeArrowheads="1"/>
          </p:cNvPicPr>
          <p:nvPr/>
        </p:nvPicPr>
        <p:blipFill>
          <a:blip r:embed="rId4" cstate="print"/>
          <a:srcRect l="10078" t="14999" r="5862" b="5000"/>
          <a:stretch>
            <a:fillRect/>
          </a:stretch>
        </p:blipFill>
        <p:spPr bwMode="auto">
          <a:xfrm>
            <a:off x="0" y="857253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83" name="Picture 7" descr="https://86.mvd.ru/upload/site82/document_news/jbSAtAhVcH-400x2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2138" y="3857629"/>
            <a:ext cx="2291862" cy="1071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28"/>
          <p:cNvSpPr/>
          <p:nvPr/>
        </p:nvSpPr>
        <p:spPr>
          <a:xfrm>
            <a:off x="6403733" y="4894263"/>
            <a:ext cx="2740269" cy="963612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7970" tIns="63985" rIns="127970" bIns="63985" anchor="ctr"/>
          <a:lstStyle/>
          <a:p>
            <a:pPr defTabSz="953400">
              <a:defRPr/>
            </a:pPr>
            <a:endParaRPr lang="ru-RU" sz="1000" b="1" dirty="0">
              <a:cs typeface="+mn-cs"/>
            </a:endParaRPr>
          </a:p>
        </p:txBody>
      </p:sp>
      <p:sp>
        <p:nvSpPr>
          <p:cNvPr id="31785" name="Прямоугольник 29"/>
          <p:cNvSpPr>
            <a:spLocks noChangeArrowheads="1"/>
          </p:cNvSpPr>
          <p:nvPr/>
        </p:nvSpPr>
        <p:spPr bwMode="auto">
          <a:xfrm>
            <a:off x="6471138" y="4914902"/>
            <a:ext cx="2592266" cy="86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7" tIns="45704" rIns="91407" bIns="45704">
            <a:spAutoFit/>
          </a:bodyPr>
          <a:lstStyle/>
          <a:p>
            <a:r>
              <a:rPr lang="ru-RU" sz="1000" b="1" dirty="0"/>
              <a:t>Начальник РОВД по Хасавюртовскому</a:t>
            </a:r>
            <a:br>
              <a:rPr lang="ru-RU" sz="1000" b="1" dirty="0"/>
            </a:br>
            <a:r>
              <a:rPr lang="ru-RU" sz="1000" b="1" dirty="0"/>
              <a:t>району</a:t>
            </a:r>
            <a:br>
              <a:rPr lang="ru-RU" sz="1000" b="1" dirty="0"/>
            </a:br>
            <a:r>
              <a:rPr lang="ru-RU" sz="1000" b="1" dirty="0" err="1"/>
              <a:t>Алибеков</a:t>
            </a:r>
            <a:r>
              <a:rPr lang="ru-RU" sz="1000" b="1" dirty="0"/>
              <a:t> </a:t>
            </a:r>
            <a:r>
              <a:rPr lang="ru-RU" sz="1000" b="1" dirty="0" err="1"/>
              <a:t>Арсланбек</a:t>
            </a:r>
            <a:r>
              <a:rPr lang="ru-RU" sz="1000" b="1" dirty="0"/>
              <a:t> </a:t>
            </a:r>
            <a:r>
              <a:rPr lang="ru-RU" sz="1000" b="1" dirty="0" err="1"/>
              <a:t>Абдулмажидович</a:t>
            </a:r>
            <a:r>
              <a:rPr lang="ru-RU" sz="1000" b="1" dirty="0"/>
              <a:t/>
            </a:r>
            <a:br>
              <a:rPr lang="ru-RU" sz="1000" b="1" dirty="0"/>
            </a:br>
            <a:r>
              <a:rPr lang="ru-RU" sz="1000" b="1" dirty="0"/>
              <a:t>раб.тел.99-47-40</a:t>
            </a:r>
            <a:br>
              <a:rPr lang="ru-RU" sz="1000" b="1" dirty="0"/>
            </a:br>
            <a:r>
              <a:rPr lang="ru-RU" sz="1000" b="1" dirty="0" err="1"/>
              <a:t>деж.часть</a:t>
            </a:r>
            <a:r>
              <a:rPr lang="ru-RU" sz="1000" b="1" dirty="0"/>
              <a:t>. 8-928-989-19-39</a:t>
            </a:r>
          </a:p>
        </p:txBody>
      </p:sp>
      <p:pic>
        <p:nvPicPr>
          <p:cNvPr id="3178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25089">
            <a:off x="4901712" y="2025543"/>
            <a:ext cx="728296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87" name="Rectangle 54"/>
          <p:cNvSpPr>
            <a:spLocks noChangeArrowheads="1"/>
          </p:cNvSpPr>
          <p:nvPr/>
        </p:nvSpPr>
        <p:spPr bwMode="auto">
          <a:xfrm>
            <a:off x="2527775" y="3357565"/>
            <a:ext cx="725365" cy="379413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lIns="12683" tIns="12683" rIns="12683" bIns="12683" anchor="ctr"/>
          <a:lstStyle/>
          <a:p>
            <a:pPr algn="ctr" defTabSz="910897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Больница</a:t>
            </a:r>
          </a:p>
          <a:p>
            <a:pPr algn="ctr" defTabSz="910897"/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" y="4071943"/>
            <a:ext cx="2259623" cy="92868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7970" tIns="63985" rIns="127970" bIns="63985" anchor="ctr"/>
          <a:lstStyle/>
          <a:p>
            <a:pPr defTabSz="953400">
              <a:defRPr/>
            </a:pPr>
            <a:r>
              <a:rPr lang="ru-RU" sz="1000" b="1" dirty="0">
                <a:cs typeface="+mn-cs"/>
              </a:rPr>
              <a:t>Начальник </a:t>
            </a:r>
            <a:r>
              <a:rPr lang="ru-RU" sz="1000" b="1" dirty="0" smtClean="0">
                <a:cs typeface="+mn-cs"/>
              </a:rPr>
              <a:t>ПЧ-60 ГКУ РД « Центр ГО и ЧС»</a:t>
            </a:r>
          </a:p>
          <a:p>
            <a:pPr defTabSz="953400">
              <a:defRPr/>
            </a:pPr>
            <a:r>
              <a:rPr lang="ru-RU" sz="1000" b="1" dirty="0" smtClean="0">
                <a:cs typeface="+mn-cs"/>
              </a:rPr>
              <a:t>Шейхов Ш.О. </a:t>
            </a:r>
            <a:r>
              <a:rPr lang="ru-RU" sz="1000" b="1" dirty="0">
                <a:cs typeface="+mn-cs"/>
              </a:rPr>
              <a:t/>
            </a:r>
            <a:br>
              <a:rPr lang="ru-RU" sz="1000" b="1" dirty="0">
                <a:cs typeface="+mn-cs"/>
              </a:rPr>
            </a:br>
            <a:r>
              <a:rPr lang="ru-RU" sz="1000" b="1" dirty="0" smtClean="0">
                <a:cs typeface="+mn-cs"/>
              </a:rPr>
              <a:t>  </a:t>
            </a:r>
            <a:r>
              <a:rPr lang="ru-RU" sz="1000" b="1" dirty="0">
                <a:cs typeface="+mn-cs"/>
              </a:rPr>
              <a:t/>
            </a:r>
            <a:br>
              <a:rPr lang="ru-RU" sz="1000" b="1" dirty="0">
                <a:cs typeface="+mn-cs"/>
              </a:rPr>
            </a:br>
            <a:r>
              <a:rPr lang="ru-RU" sz="1000" b="1" dirty="0" err="1">
                <a:cs typeface="+mn-cs"/>
              </a:rPr>
              <a:t>моб</a:t>
            </a:r>
            <a:r>
              <a:rPr lang="ru-RU" sz="1000" b="1" dirty="0">
                <a:cs typeface="+mn-cs"/>
              </a:rPr>
              <a:t>. </a:t>
            </a:r>
            <a:r>
              <a:rPr lang="ru-RU" sz="1000" b="1" dirty="0" smtClean="0">
                <a:cs typeface="+mn-cs"/>
              </a:rPr>
              <a:t>8-963-413-65-64</a:t>
            </a:r>
            <a:r>
              <a:rPr lang="ru-RU" sz="1000" b="1" dirty="0">
                <a:cs typeface="+mn-cs"/>
              </a:rPr>
              <a:t/>
            </a:r>
            <a:br>
              <a:rPr lang="ru-RU" sz="1000" b="1" dirty="0">
                <a:cs typeface="+mn-cs"/>
              </a:rPr>
            </a:br>
            <a:r>
              <a:rPr lang="ru-RU" sz="1000" b="1" dirty="0">
                <a:cs typeface="+mn-cs"/>
              </a:rPr>
              <a:t>диспетчерская </a:t>
            </a:r>
            <a:r>
              <a:rPr lang="ru-RU" sz="1000" b="1" dirty="0" smtClean="0">
                <a:cs typeface="+mn-cs"/>
              </a:rPr>
              <a:t>55-87-60</a:t>
            </a:r>
            <a:endParaRPr lang="ru-RU" sz="1000" b="1" dirty="0">
              <a:cs typeface="+mn-cs"/>
            </a:endParaRPr>
          </a:p>
        </p:txBody>
      </p:sp>
      <p:sp>
        <p:nvSpPr>
          <p:cNvPr id="26" name="Freeform 62"/>
          <p:cNvSpPr>
            <a:spLocks/>
          </p:cNvSpPr>
          <p:nvPr/>
        </p:nvSpPr>
        <p:spPr bwMode="auto">
          <a:xfrm>
            <a:off x="1815614" y="5059365"/>
            <a:ext cx="400050" cy="242887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15" tIns="45657" rIns="91315" bIns="45657"/>
          <a:lstStyle/>
          <a:p>
            <a:pPr algn="ctr" defTabSz="912484">
              <a:defRPr/>
            </a:pPr>
            <a:endParaRPr lang="ru-RU" sz="21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 Box 63"/>
          <p:cNvSpPr txBox="1">
            <a:spLocks noChangeArrowheads="1"/>
          </p:cNvSpPr>
          <p:nvPr/>
        </p:nvSpPr>
        <p:spPr bwMode="auto">
          <a:xfrm>
            <a:off x="1815613" y="5059363"/>
            <a:ext cx="401515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5311" rIns="0" bIns="35311" anchor="ctr">
            <a:spAutoFit/>
          </a:bodyPr>
          <a:lstStyle/>
          <a:p>
            <a:pPr algn="ctr" defTabSz="709357" eaLnBrk="0" hangingPunct="0">
              <a:defRPr/>
            </a:pP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- 11</a:t>
            </a:r>
          </a:p>
        </p:txBody>
      </p:sp>
      <p:sp>
        <p:nvSpPr>
          <p:cNvPr id="35" name="Line 58"/>
          <p:cNvSpPr>
            <a:spLocks noChangeShapeType="1"/>
          </p:cNvSpPr>
          <p:nvPr/>
        </p:nvSpPr>
        <p:spPr bwMode="auto">
          <a:xfrm>
            <a:off x="2211266" y="5202241"/>
            <a:ext cx="0" cy="44132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lIns="91407" tIns="45704" rIns="91407" bIns="45704" anchor="ctr"/>
          <a:lstStyle/>
          <a:p>
            <a:pPr defTabSz="953400">
              <a:defRPr/>
            </a:pP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93" name="Picture 5" descr="http://www.siapress.ru/images/news/2011/05/12/8288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28" y="4987925"/>
            <a:ext cx="1808285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94" name="Picture 2" descr="http://ivbg.ru/wp-content/uploads/2014/06/56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3717" y="4005266"/>
            <a:ext cx="640373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95" name="Picture 4" descr="http://s5.picofile.com/file/8104411526/Madrese_Tarahi_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4615" y="1857375"/>
            <a:ext cx="70338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Прямоугольник 38"/>
          <p:cNvSpPr/>
          <p:nvPr/>
        </p:nvSpPr>
        <p:spPr>
          <a:xfrm>
            <a:off x="6088686" y="1692268"/>
            <a:ext cx="864577" cy="523188"/>
          </a:xfrm>
          <a:prstGeom prst="rect">
            <a:avLst/>
          </a:prstGeom>
        </p:spPr>
        <p:txBody>
          <a:bodyPr lIns="91407" tIns="45704" rIns="91407" bIns="45704">
            <a:spAutoFit/>
          </a:bodyPr>
          <a:lstStyle/>
          <a:p>
            <a:pPr defTabSz="953400">
              <a:defRPr/>
            </a:pP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</a:t>
            </a:r>
            <a:endParaRPr lang="ru-RU" sz="14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264020" y="4643441"/>
            <a:ext cx="1714500" cy="307975"/>
          </a:xfrm>
          <a:prstGeom prst="rect">
            <a:avLst/>
          </a:prstGeom>
        </p:spPr>
        <p:txBody>
          <a:bodyPr lIns="91407" tIns="45704" rIns="91407" bIns="45704">
            <a:spAutoFit/>
          </a:bodyPr>
          <a:lstStyle/>
          <a:p>
            <a:pPr defTabSz="953400">
              <a:defRPr/>
            </a:pP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САДИК РАДУГА-1</a:t>
            </a:r>
            <a:endParaRPr lang="ru-RU" sz="14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50" name="Прямоугольник 49"/>
          <p:cNvSpPr/>
          <p:nvPr/>
        </p:nvSpPr>
        <p:spPr>
          <a:xfrm rot="19748761">
            <a:off x="3988182" y="3860788"/>
            <a:ext cx="580292" cy="214312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7970" tIns="63985" rIns="127970" bIns="63985" anchor="ctr"/>
          <a:lstStyle/>
          <a:p>
            <a:pPr algn="ctr" defTabSz="12796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24км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H="1">
            <a:off x="5627084" y="2071678"/>
            <a:ext cx="593485" cy="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3" name="Прямая со стрелкой 52"/>
          <p:cNvCxnSpPr/>
          <p:nvPr/>
        </p:nvCxnSpPr>
        <p:spPr>
          <a:xfrm flipV="1">
            <a:off x="3253145" y="2357430"/>
            <a:ext cx="2901482" cy="178595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7" name="Прямая со стрелкой 56"/>
          <p:cNvCxnSpPr/>
          <p:nvPr/>
        </p:nvCxnSpPr>
        <p:spPr>
          <a:xfrm>
            <a:off x="6682169" y="2500306"/>
            <a:ext cx="527542" cy="1285884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59" name="Прямоугольник 58"/>
          <p:cNvSpPr/>
          <p:nvPr/>
        </p:nvSpPr>
        <p:spPr>
          <a:xfrm>
            <a:off x="7091018" y="3214686"/>
            <a:ext cx="580292" cy="214312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7970" tIns="63985" rIns="127970" bIns="63985" anchor="ctr"/>
          <a:lstStyle/>
          <a:p>
            <a:pPr algn="ctr" defTabSz="12796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22км</a:t>
            </a:r>
          </a:p>
        </p:txBody>
      </p:sp>
      <p:sp>
        <p:nvSpPr>
          <p:cNvPr id="60" name="Прямоугольник 59"/>
          <p:cNvSpPr/>
          <p:nvPr/>
        </p:nvSpPr>
        <p:spPr>
          <a:xfrm rot="20197433">
            <a:off x="4186462" y="3116290"/>
            <a:ext cx="580292" cy="214312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7970" tIns="63985" rIns="127970" bIns="63985" anchor="ctr"/>
          <a:lstStyle/>
          <a:p>
            <a:pPr algn="ctr" defTabSz="12796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1,5км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693029" y="1785926"/>
            <a:ext cx="448018" cy="166236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7970" tIns="63985" rIns="127970" bIns="63985" anchor="ctr"/>
          <a:lstStyle/>
          <a:p>
            <a:pPr algn="ctr" defTabSz="12796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27м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36"/>
          <p:cNvSpPr txBox="1">
            <a:spLocks noChangeArrowheads="1"/>
          </p:cNvSpPr>
          <p:nvPr/>
        </p:nvSpPr>
        <p:spPr bwMode="auto">
          <a:xfrm>
            <a:off x="2" y="836613"/>
            <a:ext cx="2776904" cy="2129709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lIns="127908" tIns="63956" rIns="127908" bIns="63956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>
              <a:defRPr/>
            </a:pP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- площадь территории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–122 га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- количество проживающего населения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–5200 чел. </a:t>
            </a:r>
          </a:p>
          <a:p>
            <a:pPr>
              <a:defRPr/>
            </a:pP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- (из них детей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-2176) </a:t>
            </a:r>
          </a:p>
          <a:p>
            <a:pPr>
              <a:defRPr/>
            </a:pP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количество домов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-830, (из них нежилых 0);</a:t>
            </a:r>
          </a:p>
          <a:p>
            <a:pPr>
              <a:defRPr/>
            </a:pP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- социально-значимых объектов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>
              <a:buFontTx/>
              <a:buChar char="-"/>
              <a:defRPr/>
            </a:pP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школа– 1</a:t>
            </a:r>
          </a:p>
          <a:p>
            <a:pPr>
              <a:buFontTx/>
              <a:buChar char="-"/>
              <a:defRPr/>
            </a:pP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сельская администрация-1</a:t>
            </a:r>
          </a:p>
          <a:p>
            <a:pPr>
              <a:defRPr/>
            </a:pP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- больница-1                                                                    -детский садик-1</a:t>
            </a:r>
          </a:p>
        </p:txBody>
      </p:sp>
      <p:cxnSp>
        <p:nvCxnSpPr>
          <p:cNvPr id="33" name="Прямая со стрелкой 32"/>
          <p:cNvCxnSpPr>
            <a:stCxn id="35" idx="0"/>
          </p:cNvCxnSpPr>
          <p:nvPr/>
        </p:nvCxnSpPr>
        <p:spPr>
          <a:xfrm flipV="1">
            <a:off x="2211266" y="2428868"/>
            <a:ext cx="4141189" cy="277337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3880" y="71414"/>
            <a:ext cx="109098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Прямая со стрелкой 31"/>
          <p:cNvCxnSpPr/>
          <p:nvPr/>
        </p:nvCxnSpPr>
        <p:spPr>
          <a:xfrm flipV="1">
            <a:off x="3253145" y="2357430"/>
            <a:ext cx="2901482" cy="1214446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4210</Words>
  <Application>Microsoft Office PowerPoint</Application>
  <PresentationFormat>Экран (4:3)</PresentationFormat>
  <Paragraphs>1612</Paragraphs>
  <Slides>31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Тема Office</vt:lpstr>
      <vt:lpstr>CorelDRAW</vt:lpstr>
      <vt:lpstr>Clip</vt:lpstr>
      <vt:lpstr>Visio</vt:lpstr>
      <vt:lpstr>PDF</vt:lpstr>
      <vt:lpstr>Ответственный за обработку:  Юсупмагомедов Н.И. Тел.: (8937 )199 99 91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admin</cp:lastModifiedBy>
  <cp:revision>106</cp:revision>
  <cp:lastPrinted>2017-11-03T08:59:47Z</cp:lastPrinted>
  <dcterms:created xsi:type="dcterms:W3CDTF">2015-10-24T05:28:36Z</dcterms:created>
  <dcterms:modified xsi:type="dcterms:W3CDTF">2019-09-03T10:26:34Z</dcterms:modified>
</cp:coreProperties>
</file>